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66" r:id="rId2"/>
    <p:sldId id="407" r:id="rId3"/>
    <p:sldId id="437" r:id="rId4"/>
    <p:sldId id="418" r:id="rId5"/>
    <p:sldId id="416" r:id="rId6"/>
    <p:sldId id="413" r:id="rId7"/>
    <p:sldId id="453" r:id="rId8"/>
    <p:sldId id="454" r:id="rId9"/>
    <p:sldId id="455" r:id="rId10"/>
    <p:sldId id="459" r:id="rId11"/>
    <p:sldId id="468" r:id="rId12"/>
    <p:sldId id="456" r:id="rId13"/>
    <p:sldId id="466" r:id="rId14"/>
    <p:sldId id="4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 frameSlides="1"/>
  <p:clrMru>
    <a:srgbClr val="E3E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2857" autoAdjust="0"/>
  </p:normalViewPr>
  <p:slideViewPr>
    <p:cSldViewPr snapToGrid="0" snapToObjects="1">
      <p:cViewPr varScale="1">
        <p:scale>
          <a:sx n="124" d="100"/>
          <a:sy n="124" d="100"/>
        </p:scale>
        <p:origin x="7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B6D5F-9564-DA44-865E-CA8FA5538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944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C0598-D7C6-EE43-8F91-4C050DEAE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512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1C0598-D7C6-EE43-8F91-4C050DEAE8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6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1C0598-D7C6-EE43-8F91-4C050DEAE8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August 5,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A83FC-CBA1-8548-9EAF-6F865CD30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hyperlink" Target="mailto:sturgeon@fas.harvard.edu" TargetMode="External"/><Relationship Id="rId5" Type="http://schemas.openxmlformats.org/officeDocument/2006/relationships/image" Target="../media/image2.tiff"/><Relationship Id="rId6" Type="http://schemas.openxmlformats.org/officeDocument/2006/relationships/image" Target="../media/image3.tiff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87513" y="0"/>
            <a:ext cx="923151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774003" y="3868793"/>
            <a:ext cx="5787166" cy="31610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3461" y="5897089"/>
            <a:ext cx="2133600" cy="365125"/>
          </a:xfrm>
        </p:spPr>
        <p:txBody>
          <a:bodyPr/>
          <a:lstStyle/>
          <a:p>
            <a:fld id="{360A83FC-CBA1-8548-9EAF-6F865CD306C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43648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Cyberinfrastructure</a:t>
            </a:r>
            <a:r>
              <a:rPr lang="zh-TW" altLang="en-US" b="1" dirty="0">
                <a:solidFill>
                  <a:schemeClr val="bg1"/>
                </a:solidFill>
              </a:rPr>
              <a:t> </a:t>
            </a:r>
            <a:r>
              <a:rPr lang="en-US" altLang="zh-TW" b="1" dirty="0">
                <a:solidFill>
                  <a:schemeClr val="bg1"/>
                </a:solidFill>
              </a:rPr>
              <a:t>in</a:t>
            </a:r>
            <a:r>
              <a:rPr lang="zh-TW" altLang="en-US" b="1" dirty="0">
                <a:solidFill>
                  <a:schemeClr val="bg1"/>
                </a:solidFill>
              </a:rPr>
              <a:t> </a:t>
            </a:r>
            <a:r>
              <a:rPr lang="en-US" altLang="zh-TW" b="1" dirty="0">
                <a:solidFill>
                  <a:schemeClr val="bg1"/>
                </a:solidFill>
              </a:rPr>
              <a:t>practice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617" y="4528355"/>
            <a:ext cx="4479235" cy="15410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67456" y="4607867"/>
            <a:ext cx="4327396" cy="1553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Donald Sturgeon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Harvard University</a:t>
            </a:r>
          </a:p>
          <a:p>
            <a:pPr algn="l"/>
            <a:r>
              <a:rPr lang="en-US" sz="2000" b="1" dirty="0" err="1">
                <a:solidFill>
                  <a:schemeClr val="bg1"/>
                </a:solidFill>
              </a:rPr>
              <a:t>sturgeon@fas.harvard.edu</a:t>
            </a:r>
            <a:endParaRPr lang="en-US" sz="2000" b="1" dirty="0">
              <a:solidFill>
                <a:schemeClr val="bg1"/>
              </a:solidFill>
              <a:hlinkClick r:id="rId4"/>
            </a:endParaRPr>
          </a:p>
          <a:p>
            <a:pPr algn="l"/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61165" y="-608292"/>
            <a:ext cx="7645400" cy="302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22702" y="345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>
            <a:off x="5798642" y="4001379"/>
            <a:ext cx="4689637" cy="3200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alphaModFix amt="39000"/>
          </a:blip>
          <a:stretch>
            <a:fillRect/>
          </a:stretch>
        </p:blipFill>
        <p:spPr>
          <a:xfrm>
            <a:off x="4579160" y="-292792"/>
            <a:ext cx="18295742" cy="26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8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APIs </a:t>
            </a:r>
            <a:r>
              <a:rPr lang="en-US" dirty="0"/>
              <a:t>in </a:t>
            </a:r>
            <a:r>
              <a:rPr lang="en-US" dirty="0" smtClean="0"/>
              <a:t>practice: </a:t>
            </a:r>
            <a:r>
              <a:rPr lang="en-US" dirty="0" err="1" smtClean="0"/>
              <a:t>ctext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86358" y="1579036"/>
            <a:ext cx="6211957" cy="4993967"/>
            <a:chOff x="186358" y="1579036"/>
            <a:chExt cx="6211957" cy="49939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58" y="3447191"/>
              <a:ext cx="6211957" cy="3125812"/>
            </a:xfrm>
            <a:prstGeom prst="rect">
              <a:avLst/>
            </a:prstGeom>
            <a:ln w="63500"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sp>
          <p:nvSpPr>
            <p:cNvPr id="22" name="Oval 21"/>
            <p:cNvSpPr/>
            <p:nvPr/>
          </p:nvSpPr>
          <p:spPr>
            <a:xfrm>
              <a:off x="2665453" y="1579036"/>
              <a:ext cx="909367" cy="39900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120138" y="1978039"/>
              <a:ext cx="0" cy="16596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345635" y="1584970"/>
            <a:ext cx="6341165" cy="4656287"/>
            <a:chOff x="2345635" y="1584970"/>
            <a:chExt cx="6341165" cy="46562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5635" y="2692388"/>
              <a:ext cx="6341165" cy="3548869"/>
            </a:xfrm>
            <a:prstGeom prst="rect">
              <a:avLst/>
            </a:prstGeom>
            <a:ln w="63500"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sp>
          <p:nvSpPr>
            <p:cNvPr id="31" name="Oval 30"/>
            <p:cNvSpPr/>
            <p:nvPr/>
          </p:nvSpPr>
          <p:spPr>
            <a:xfrm>
              <a:off x="6808300" y="1584970"/>
              <a:ext cx="909367" cy="39900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7262985" y="1983973"/>
              <a:ext cx="2519" cy="9480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40344" y="1978039"/>
            <a:ext cx="7192722" cy="3556935"/>
            <a:chOff x="240344" y="1978039"/>
            <a:chExt cx="7192722" cy="35569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344" y="2433625"/>
              <a:ext cx="7192722" cy="3101349"/>
            </a:xfrm>
            <a:prstGeom prst="rect">
              <a:avLst/>
            </a:prstGeom>
            <a:ln w="63500"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cxnSp>
          <p:nvCxnSpPr>
            <p:cNvPr id="35" name="Straight Arrow Connector 34"/>
            <p:cNvCxnSpPr/>
            <p:nvPr/>
          </p:nvCxnSpPr>
          <p:spPr>
            <a:xfrm flipH="1">
              <a:off x="6593472" y="1978039"/>
              <a:ext cx="525394" cy="5317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974508" y="1992309"/>
            <a:ext cx="6009861" cy="4847599"/>
            <a:chOff x="1974508" y="1992309"/>
            <a:chExt cx="6009861" cy="48475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4508" y="2760785"/>
              <a:ext cx="6009861" cy="4079123"/>
            </a:xfrm>
            <a:prstGeom prst="rect">
              <a:avLst/>
            </a:prstGeom>
            <a:ln w="63500">
              <a:solidFill>
                <a:schemeClr val="bg1">
                  <a:lumMod val="75000"/>
                  <a:lumOff val="25000"/>
                </a:schemeClr>
              </a:solidFill>
            </a:ln>
          </p:spPr>
        </p:pic>
        <p:cxnSp>
          <p:nvCxnSpPr>
            <p:cNvPr id="42" name="Straight Arrow Connector 41"/>
            <p:cNvCxnSpPr/>
            <p:nvPr/>
          </p:nvCxnSpPr>
          <p:spPr>
            <a:xfrm flipH="1">
              <a:off x="6929323" y="1992309"/>
              <a:ext cx="251083" cy="9397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7717668" y="1620477"/>
            <a:ext cx="1348274" cy="275229"/>
          </a:xfrm>
          <a:prstGeom prst="rect">
            <a:avLst/>
          </a:prstGeom>
          <a:solidFill>
            <a:srgbClr val="00B050">
              <a:alpha val="29000"/>
            </a:srgbClr>
          </a:solidFill>
          <a:ln w="508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8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858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7668" y="1620477"/>
            <a:ext cx="1348274" cy="275229"/>
          </a:xfrm>
          <a:prstGeom prst="rect">
            <a:avLst/>
          </a:prstGeom>
          <a:solidFill>
            <a:srgbClr val="00B050">
              <a:alpha val="29000"/>
            </a:srgbClr>
          </a:solidFill>
          <a:ln w="508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APIs in practice: </a:t>
            </a:r>
            <a:r>
              <a:rPr lang="en-US" dirty="0" err="1"/>
              <a:t>ctext</a:t>
            </a:r>
            <a:r>
              <a:rPr lang="en-US" dirty="0"/>
              <a:t>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88" y="2406925"/>
            <a:ext cx="7995424" cy="3766863"/>
          </a:xfrm>
          <a:prstGeom prst="rect">
            <a:avLst/>
          </a:prstGeom>
          <a:ln w="50800">
            <a:solidFill>
              <a:schemeClr val="bg1">
                <a:lumMod val="50000"/>
                <a:lumOff val="50000"/>
              </a:schemeClr>
            </a:solidFill>
          </a:ln>
        </p:spPr>
      </p:pic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7620000" y="1895706"/>
            <a:ext cx="771805" cy="8067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3832261"/>
            <a:ext cx="8441473" cy="252408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charset="0"/>
              <a:buChar char="•"/>
            </a:pPr>
            <a:r>
              <a:rPr lang="en-US" altLang="zh-TW" sz="2400" dirty="0" err="1" smtClean="0"/>
              <a:t>ctext</a:t>
            </a:r>
            <a:r>
              <a:rPr lang="en-US" altLang="zh-TW" sz="2400" dirty="0" smtClean="0"/>
              <a:t>, MARKUS, Text Tools, etc. all communicate via public </a:t>
            </a:r>
            <a:r>
              <a:rPr lang="en-US" altLang="zh-TW" sz="2400" dirty="0" smtClean="0"/>
              <a:t>API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TW" sz="2400" i="1" dirty="0" smtClean="0"/>
              <a:t>Everyone</a:t>
            </a:r>
            <a:r>
              <a:rPr lang="en-US" altLang="zh-TW" sz="2400" dirty="0" smtClean="0"/>
              <a:t> has access to the API and its documentation</a:t>
            </a:r>
            <a:endParaRPr lang="en-US" altLang="zh-TW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TW" sz="2400" dirty="0" smtClean="0"/>
              <a:t>Lowers </a:t>
            </a:r>
            <a:r>
              <a:rPr lang="en-US" altLang="zh-TW" sz="2400" dirty="0" smtClean="0"/>
              <a:t>barriers to entry for subsequent projects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Not a closed, one-off collaboration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Instead: an </a:t>
            </a:r>
            <a:r>
              <a:rPr lang="en-US" sz="2400" i="1" dirty="0" smtClean="0"/>
              <a:t>open invitation </a:t>
            </a:r>
            <a:r>
              <a:rPr lang="en-US" sz="2400" dirty="0" smtClean="0"/>
              <a:t>to others to collaborate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Anyone can create and distribute a new API client / plugin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44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APIs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humanities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How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create</a:t>
            </a:r>
            <a:r>
              <a:rPr lang="zh-TW" altLang="en-US" dirty="0"/>
              <a:t> </a:t>
            </a:r>
            <a:r>
              <a:rPr lang="en-US" altLang="zh-TW" dirty="0"/>
              <a:t>economies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scale</a:t>
            </a:r>
          </a:p>
          <a:p>
            <a:pPr lvl="1"/>
            <a:r>
              <a:rPr lang="en-US" altLang="zh-TW" dirty="0"/>
              <a:t>What</a:t>
            </a:r>
            <a:r>
              <a:rPr lang="zh-TW" altLang="en-US" dirty="0"/>
              <a:t> </a:t>
            </a:r>
            <a:r>
              <a:rPr lang="en-US" altLang="zh-TW" dirty="0" smtClean="0"/>
              <a:t>areas benefit</a:t>
            </a:r>
            <a:r>
              <a:rPr lang="zh-TW" altLang="en-US" dirty="0" smtClean="0"/>
              <a:t> </a:t>
            </a:r>
            <a:r>
              <a:rPr lang="en-US" altLang="zh-TW" dirty="0"/>
              <a:t>from</a:t>
            </a:r>
            <a:r>
              <a:rPr lang="zh-TW" altLang="en-US" dirty="0"/>
              <a:t> </a:t>
            </a:r>
            <a:r>
              <a:rPr lang="en-US" altLang="zh-TW" dirty="0" smtClean="0"/>
              <a:t>standardization</a:t>
            </a:r>
            <a:endParaRPr lang="en-US" altLang="zh-TW" dirty="0"/>
          </a:p>
          <a:p>
            <a:pPr lvl="1"/>
            <a:r>
              <a:rPr lang="en-US" altLang="zh-TW" dirty="0"/>
              <a:t>What</a:t>
            </a:r>
            <a:r>
              <a:rPr lang="zh-TW" altLang="en-US" dirty="0"/>
              <a:t> </a:t>
            </a:r>
            <a:r>
              <a:rPr lang="en-US" altLang="zh-TW" dirty="0" smtClean="0"/>
              <a:t>areas benefit</a:t>
            </a:r>
            <a:r>
              <a:rPr lang="zh-TW" altLang="en-US" dirty="0" smtClean="0"/>
              <a:t> </a:t>
            </a:r>
            <a:r>
              <a:rPr lang="en-US" altLang="zh-TW" dirty="0"/>
              <a:t>from</a:t>
            </a:r>
            <a:r>
              <a:rPr lang="zh-TW" altLang="en-US" dirty="0"/>
              <a:t> </a:t>
            </a:r>
            <a:r>
              <a:rPr lang="en-US" altLang="zh-TW" dirty="0"/>
              <a:t>decentralization</a:t>
            </a:r>
          </a:p>
          <a:p>
            <a:r>
              <a:rPr lang="en-US" altLang="zh-TW" dirty="0"/>
              <a:t>How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let</a:t>
            </a:r>
            <a:r>
              <a:rPr lang="zh-TW" altLang="en-US" dirty="0"/>
              <a:t> </a:t>
            </a:r>
            <a:r>
              <a:rPr lang="en-US" altLang="zh-TW" dirty="0"/>
              <a:t>projects</a:t>
            </a:r>
            <a:r>
              <a:rPr lang="zh-TW" altLang="en-US" dirty="0"/>
              <a:t> </a:t>
            </a:r>
            <a:r>
              <a:rPr lang="en-US" altLang="zh-TW" dirty="0"/>
              <a:t>concentrate</a:t>
            </a:r>
            <a:r>
              <a:rPr lang="zh-TW" altLang="en-US" dirty="0"/>
              <a:t> </a:t>
            </a:r>
            <a:r>
              <a:rPr lang="en-US" altLang="zh-TW" dirty="0"/>
              <a:t>on</a:t>
            </a:r>
            <a:r>
              <a:rPr lang="zh-TW" altLang="en-US" dirty="0"/>
              <a:t> </a:t>
            </a:r>
            <a:r>
              <a:rPr lang="en-US" altLang="zh-TW" dirty="0"/>
              <a:t>core</a:t>
            </a:r>
            <a:r>
              <a:rPr lang="zh-TW" altLang="en-US" dirty="0"/>
              <a:t> </a:t>
            </a:r>
            <a:r>
              <a:rPr lang="en-US" altLang="zh-TW" dirty="0"/>
              <a:t>work</a:t>
            </a:r>
          </a:p>
          <a:p>
            <a:pPr lvl="1"/>
            <a:r>
              <a:rPr lang="en-US" altLang="zh-TW" dirty="0"/>
              <a:t>Digital</a:t>
            </a:r>
            <a:r>
              <a:rPr lang="zh-TW" altLang="en-US" dirty="0"/>
              <a:t> </a:t>
            </a:r>
            <a:r>
              <a:rPr lang="en-US" altLang="zh-TW" dirty="0"/>
              <a:t>projects</a:t>
            </a:r>
            <a:r>
              <a:rPr lang="zh-TW" altLang="en-US" dirty="0"/>
              <a:t> </a:t>
            </a:r>
            <a:r>
              <a:rPr lang="en-US" altLang="zh-TW" dirty="0"/>
              <a:t>increasingly</a:t>
            </a:r>
            <a:r>
              <a:rPr lang="zh-TW" altLang="en-US" dirty="0"/>
              <a:t> </a:t>
            </a:r>
            <a:r>
              <a:rPr lang="en-US" altLang="zh-TW" dirty="0"/>
              <a:t>complex</a:t>
            </a:r>
          </a:p>
          <a:p>
            <a:pPr lvl="1"/>
            <a:r>
              <a:rPr lang="en-US" altLang="zh-TW" dirty="0"/>
              <a:t>No</a:t>
            </a:r>
            <a:r>
              <a:rPr lang="zh-TW" altLang="en-US" dirty="0"/>
              <a:t> </a:t>
            </a:r>
            <a:r>
              <a:rPr lang="en-US" altLang="zh-TW" dirty="0"/>
              <a:t>single</a:t>
            </a:r>
            <a:r>
              <a:rPr lang="zh-TW" altLang="en-US" dirty="0"/>
              <a:t> </a:t>
            </a:r>
            <a:r>
              <a:rPr lang="en-US" altLang="zh-TW" dirty="0"/>
              <a:t>team</a:t>
            </a:r>
            <a:r>
              <a:rPr lang="zh-TW" altLang="en-US" dirty="0"/>
              <a:t> </a:t>
            </a:r>
            <a:r>
              <a:rPr lang="en-US" altLang="zh-TW" dirty="0"/>
              <a:t>can</a:t>
            </a:r>
            <a:r>
              <a:rPr lang="zh-TW" altLang="en-US" dirty="0"/>
              <a:t> </a:t>
            </a:r>
            <a:r>
              <a:rPr lang="en-US" altLang="zh-TW" dirty="0"/>
              <a:t>expect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do</a:t>
            </a:r>
            <a:r>
              <a:rPr lang="zh-TW" altLang="en-US" dirty="0"/>
              <a:t> </a:t>
            </a:r>
            <a:r>
              <a:rPr lang="en-US" altLang="zh-TW" dirty="0"/>
              <a:t>everything</a:t>
            </a:r>
            <a:r>
              <a:rPr lang="zh-TW" altLang="en-US" dirty="0"/>
              <a:t> </a:t>
            </a:r>
            <a:r>
              <a:rPr lang="en-US" altLang="zh-TW" dirty="0" smtClean="0"/>
              <a:t>well</a:t>
            </a:r>
          </a:p>
          <a:p>
            <a:r>
              <a:rPr lang="en-US" altLang="zh-TW" dirty="0" smtClean="0"/>
              <a:t>What infrastructure is most urgently needed</a:t>
            </a:r>
          </a:p>
          <a:p>
            <a:pPr lvl="1"/>
            <a:r>
              <a:rPr lang="en-US" altLang="zh-TW" dirty="0" smtClean="0"/>
              <a:t>Which components have greatest reuse potential</a:t>
            </a:r>
            <a:endParaRPr lang="en-US" altLang="zh-TW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Cyberinfrastructure: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Components need to be maintained over time</a:t>
            </a:r>
          </a:p>
          <a:p>
            <a:pPr lvl="1"/>
            <a:r>
              <a:rPr lang="en-US" dirty="0" smtClean="0"/>
              <a:t>How will this be guaranteed institutionally</a:t>
            </a:r>
          </a:p>
          <a:p>
            <a:r>
              <a:rPr lang="en-US" dirty="0" smtClean="0"/>
              <a:t>Standardization is beneficial but not easy</a:t>
            </a:r>
          </a:p>
          <a:p>
            <a:pPr lvl="1"/>
            <a:r>
              <a:rPr lang="en-US" dirty="0" smtClean="0"/>
              <a:t>Humanities data is complex</a:t>
            </a:r>
          </a:p>
          <a:p>
            <a:pPr lvl="1"/>
            <a:r>
              <a:rPr lang="en-US" dirty="0" smtClean="0"/>
              <a:t>TEI is one example demonstrating this complexity</a:t>
            </a:r>
          </a:p>
          <a:p>
            <a:r>
              <a:rPr lang="en-US" dirty="0" smtClean="0"/>
              <a:t>Cyberinfrastructure needs coordination</a:t>
            </a:r>
          </a:p>
          <a:p>
            <a:pPr lvl="1"/>
            <a:r>
              <a:rPr lang="en-US" dirty="0" smtClean="0"/>
              <a:t>Not just a function of a single group</a:t>
            </a:r>
          </a:p>
          <a:p>
            <a:pPr lvl="1"/>
            <a:r>
              <a:rPr lang="en-US" dirty="0" smtClean="0"/>
              <a:t>Many stakeholders</a:t>
            </a:r>
          </a:p>
          <a:p>
            <a:pPr lvl="2"/>
            <a:r>
              <a:rPr lang="en-US" dirty="0" smtClean="0"/>
              <a:t>Data creators, disseminators, consumers, end users,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784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752" y="2994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Thank you!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16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Infrastructure</a:t>
            </a:r>
          </a:p>
          <a:p>
            <a:pPr lvl="1"/>
            <a:r>
              <a:rPr lang="en-US" dirty="0" smtClean="0"/>
              <a:t>What it is and why </a:t>
            </a:r>
            <a:r>
              <a:rPr lang="en-US" dirty="0"/>
              <a:t>it matters</a:t>
            </a:r>
          </a:p>
          <a:p>
            <a:r>
              <a:rPr lang="en-US" dirty="0" smtClean="0"/>
              <a:t>Application </a:t>
            </a:r>
            <a:r>
              <a:rPr lang="en-US" dirty="0"/>
              <a:t>Programming Interfaces (APIs)</a:t>
            </a:r>
          </a:p>
          <a:p>
            <a:pPr lvl="1"/>
            <a:r>
              <a:rPr lang="en-US" dirty="0" smtClean="0"/>
              <a:t>Simple examples in widespread use</a:t>
            </a:r>
          </a:p>
          <a:p>
            <a:pPr lvl="1"/>
            <a:r>
              <a:rPr lang="en-US" dirty="0" smtClean="0"/>
              <a:t>Current examples </a:t>
            </a:r>
            <a:r>
              <a:rPr lang="en-US" dirty="0"/>
              <a:t>in Chinese </a:t>
            </a:r>
            <a:r>
              <a:rPr lang="en-US" dirty="0" smtClean="0"/>
              <a:t>studies</a:t>
            </a:r>
            <a:endParaRPr lang="en-US" dirty="0"/>
          </a:p>
          <a:p>
            <a:pPr lvl="2"/>
            <a:r>
              <a:rPr lang="en-US" dirty="0"/>
              <a:t>Chinese Text Project (</a:t>
            </a:r>
            <a:r>
              <a:rPr lang="en-US" dirty="0" err="1"/>
              <a:t>ctext.org</a:t>
            </a:r>
            <a:r>
              <a:rPr lang="en-US" dirty="0"/>
              <a:t>) </a:t>
            </a:r>
            <a:r>
              <a:rPr lang="en-US" dirty="0" smtClean="0"/>
              <a:t>API</a:t>
            </a:r>
          </a:p>
          <a:p>
            <a:r>
              <a:rPr lang="en-US" dirty="0" smtClean="0"/>
              <a:t>Questions and challenges going forward</a:t>
            </a:r>
          </a:p>
          <a:p>
            <a:pPr lvl="1"/>
            <a:r>
              <a:rPr lang="en-US" dirty="0" smtClean="0"/>
              <a:t>What infrastructure do we need</a:t>
            </a:r>
          </a:p>
          <a:p>
            <a:pPr lvl="1"/>
            <a:r>
              <a:rPr lang="en-US" dirty="0" smtClean="0"/>
              <a:t>How are we going to maintain 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784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Infrastructure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I</a:t>
            </a:r>
            <a:r>
              <a:rPr lang="en-US" altLang="zh-TW" dirty="0"/>
              <a:t>s</a:t>
            </a:r>
            <a:r>
              <a:rPr lang="zh-TW" altLang="en-US" dirty="0"/>
              <a:t> </a:t>
            </a:r>
            <a:r>
              <a:rPr lang="en-US" altLang="zh-TW" dirty="0"/>
              <a:t>i</a:t>
            </a:r>
            <a:r>
              <a:rPr lang="en-US" dirty="0"/>
              <a:t>nstrumental</a:t>
            </a:r>
          </a:p>
          <a:p>
            <a:pPr lvl="1"/>
            <a:r>
              <a:rPr lang="en-US" dirty="0"/>
              <a:t>Not an end but a means to an end</a:t>
            </a:r>
          </a:p>
          <a:p>
            <a:r>
              <a:rPr lang="en-US" dirty="0"/>
              <a:t>Makes the possible (but difficult) easier</a:t>
            </a:r>
          </a:p>
          <a:p>
            <a:r>
              <a:rPr lang="en-US" altLang="zh-TW" dirty="0"/>
              <a:t>Makes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impractical</a:t>
            </a:r>
            <a:r>
              <a:rPr lang="zh-TW" altLang="en-US" dirty="0"/>
              <a:t> </a:t>
            </a:r>
            <a:r>
              <a:rPr lang="en-US" altLang="zh-TW" dirty="0"/>
              <a:t>practical</a:t>
            </a:r>
            <a:endParaRPr lang="en-US" dirty="0"/>
          </a:p>
          <a:p>
            <a:r>
              <a:rPr lang="en-US" altLang="zh-TW" dirty="0"/>
              <a:t>Requires</a:t>
            </a:r>
            <a:r>
              <a:rPr lang="zh-TW" altLang="en-US" dirty="0"/>
              <a:t> </a:t>
            </a:r>
            <a:r>
              <a:rPr lang="en-US" altLang="zh-TW" dirty="0"/>
              <a:t>up-front</a:t>
            </a:r>
            <a:r>
              <a:rPr lang="zh-TW" altLang="en-US" dirty="0"/>
              <a:t> </a:t>
            </a:r>
            <a:r>
              <a:rPr lang="en-US" altLang="zh-TW" dirty="0"/>
              <a:t>investment</a:t>
            </a:r>
          </a:p>
          <a:p>
            <a:r>
              <a:rPr lang="en-US" dirty="0"/>
              <a:t>Requires </a:t>
            </a:r>
            <a:r>
              <a:rPr lang="en-US" altLang="zh-TW" dirty="0"/>
              <a:t>ongoing</a:t>
            </a:r>
            <a:r>
              <a:rPr lang="zh-TW" altLang="en-US" dirty="0"/>
              <a:t> </a:t>
            </a:r>
            <a:r>
              <a:rPr lang="en-US" dirty="0"/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7150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in the humanities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9781" y="5152816"/>
            <a:ext cx="4675909" cy="6547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Electricity, hardware, etc.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828" y="5152815"/>
            <a:ext cx="2954481" cy="6547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“Real-world” infrastructure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95253" y="4489532"/>
            <a:ext cx="4384966" cy="654702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General-purpose operating systems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828" y="4489531"/>
            <a:ext cx="2954481" cy="6547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Low-level software infrastructure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81845" y="3835907"/>
            <a:ext cx="1106084" cy="654702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/>
              <a:t>Code</a:t>
            </a:r>
            <a:r>
              <a:rPr lang="zh-TW" altLang="en-US" sz="1600" b="1" dirty="0"/>
              <a:t> </a:t>
            </a:r>
            <a:r>
              <a:rPr lang="en-US" sz="1600" b="1" dirty="0"/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655" y="3835906"/>
            <a:ext cx="2954481" cy="6547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General-purpose infrastructures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62845" y="2518998"/>
            <a:ext cx="3470564" cy="65470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0219" y="2518996"/>
            <a:ext cx="2954481" cy="13083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Special-purpose</a:t>
            </a:r>
          </a:p>
          <a:p>
            <a:pPr algn="ctr"/>
            <a:r>
              <a:rPr lang="en-US" b="1" dirty="0"/>
              <a:t>research infrastructures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56162" y="3833448"/>
            <a:ext cx="1009440" cy="654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Services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18708" y="1856790"/>
            <a:ext cx="3117273" cy="654702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Humanities research tools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0219" y="1856789"/>
            <a:ext cx="2954481" cy="6547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Domain-specific tools,</a:t>
            </a:r>
          </a:p>
          <a:p>
            <a:pPr algn="ctr"/>
            <a:r>
              <a:rPr lang="en-US" b="1" dirty="0"/>
              <a:t>databases, etc.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06982" y="3181205"/>
            <a:ext cx="3782290" cy="65470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?</a:t>
            </a:r>
          </a:p>
        </p:txBody>
      </p:sp>
      <p:pic>
        <p:nvPicPr>
          <p:cNvPr id="1032" name="Picture 8" descr="mage result for window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09" y="4638004"/>
            <a:ext cx="405246" cy="35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ghtning Bolt 25"/>
          <p:cNvSpPr/>
          <p:nvPr/>
        </p:nvSpPr>
        <p:spPr>
          <a:xfrm flipH="1">
            <a:off x="3927764" y="5298845"/>
            <a:ext cx="273627" cy="362642"/>
          </a:xfrm>
          <a:prstGeom prst="lightningBol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mage result for mac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45" y="456212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092" y="4249626"/>
            <a:ext cx="577086" cy="2169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452" y="4263488"/>
            <a:ext cx="196736" cy="222584"/>
          </a:xfrm>
          <a:prstGeom prst="rect">
            <a:avLst/>
          </a:prstGeom>
        </p:spPr>
      </p:pic>
      <p:pic>
        <p:nvPicPr>
          <p:cNvPr id="1040" name="Picture 16" descr="mage result for stanford nl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02" y="3267531"/>
            <a:ext cx="509157" cy="50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age result for ii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98" y="3260702"/>
            <a:ext cx="522813" cy="52281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52" name="Picture 28" descr="mage result for dell p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90" y="5257055"/>
            <a:ext cx="498765" cy="4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4783787" y="3828988"/>
            <a:ext cx="1072376" cy="654702"/>
          </a:xfrm>
          <a:prstGeom prst="rect">
            <a:avLst/>
          </a:prstGeom>
          <a:solidFill>
            <a:schemeClr val="tx2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Software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5892" y="4263488"/>
            <a:ext cx="406847" cy="216619"/>
          </a:xfrm>
          <a:prstGeom prst="rect">
            <a:avLst/>
          </a:prstGeom>
        </p:spPr>
      </p:pic>
      <p:pic>
        <p:nvPicPr>
          <p:cNvPr id="1056" name="Picture 32" descr="https://upload.wikimedia.org/wikipedia/commons/5/5b/Text_Encoding_Initiative_TEI-8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39" y="3111694"/>
            <a:ext cx="514731" cy="5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6865602" y="3825405"/>
            <a:ext cx="1072376" cy="654702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Standards</a:t>
            </a:r>
          </a:p>
        </p:txBody>
      </p:sp>
      <p:pic>
        <p:nvPicPr>
          <p:cNvPr id="1058" name="Picture 34" descr="ttps://image.freepik.com/free-icon/xml-file-format-symbol_318-4585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081" y="4255445"/>
            <a:ext cx="224662" cy="2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419040" y="2674271"/>
            <a:ext cx="845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ctext</a:t>
            </a:r>
            <a:r>
              <a:rPr lang="en-US" sz="1400" b="1" dirty="0">
                <a:solidFill>
                  <a:schemeClr val="bg1"/>
                </a:solidFill>
              </a:rPr>
              <a:t> API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61115" y="2674271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CBDB API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49500" y="3311620"/>
            <a:ext cx="49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CTS</a:t>
            </a:r>
          </a:p>
        </p:txBody>
      </p:sp>
    </p:spTree>
    <p:extLst>
      <p:ext uri="{BB962C8B-B14F-4D97-AF65-F5344CB8AC3E}">
        <p14:creationId xmlns:p14="http://schemas.microsoft.com/office/powerpoint/2010/main" val="20220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  <p:bldP spid="14" grpId="0" animBg="1"/>
      <p:bldP spid="15" grpId="0"/>
      <p:bldP spid="16" grpId="0" animBg="1"/>
      <p:bldP spid="20" grpId="0" animBg="1"/>
      <p:bldP spid="26" grpId="0" animBg="1"/>
      <p:bldP spid="40" grpId="0" animBg="1"/>
      <p:bldP spid="45" grpId="0" animBg="1"/>
      <p:bldP spid="31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humanities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formats</a:t>
            </a:r>
          </a:p>
          <a:p>
            <a:pPr lvl="1"/>
            <a:r>
              <a:rPr lang="en-US" dirty="0"/>
              <a:t>Text Encoding Initiative (TEI)</a:t>
            </a:r>
          </a:p>
          <a:p>
            <a:r>
              <a:rPr lang="en-US" dirty="0"/>
              <a:t>Application Programming Interfaces (APIs)</a:t>
            </a:r>
          </a:p>
          <a:p>
            <a:pPr lvl="1"/>
            <a:r>
              <a:rPr lang="en-US" dirty="0"/>
              <a:t>IIIF Image API</a:t>
            </a:r>
          </a:p>
          <a:p>
            <a:r>
              <a:rPr lang="en-US" dirty="0"/>
              <a:t>Open source software and libraries</a:t>
            </a:r>
          </a:p>
          <a:p>
            <a:pPr lvl="1"/>
            <a:r>
              <a:rPr lang="en-US" dirty="0"/>
              <a:t>Stanford </a:t>
            </a:r>
            <a:r>
              <a:rPr lang="en-US" dirty="0" err="1"/>
              <a:t>CoreNLP</a:t>
            </a:r>
            <a:endParaRPr lang="en-US" dirty="0"/>
          </a:p>
          <a:p>
            <a:r>
              <a:rPr lang="en-US" dirty="0"/>
              <a:t>Services</a:t>
            </a:r>
          </a:p>
          <a:p>
            <a:pPr lvl="1"/>
            <a:r>
              <a:rPr lang="en-US" dirty="0"/>
              <a:t>University Library provision of IIIF-compliant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Programming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 they do?</a:t>
            </a:r>
          </a:p>
          <a:p>
            <a:pPr lvl="1"/>
            <a:r>
              <a:rPr lang="en-US" dirty="0"/>
              <a:t>Predictable mechanisms for data exchange</a:t>
            </a:r>
          </a:p>
          <a:p>
            <a:pPr lvl="1"/>
            <a:r>
              <a:rPr lang="en-US" dirty="0"/>
              <a:t>Increasingly: web APIs</a:t>
            </a:r>
          </a:p>
          <a:p>
            <a:r>
              <a:rPr lang="en-US" dirty="0"/>
              <a:t>What are they </a:t>
            </a:r>
            <a:r>
              <a:rPr lang="en-US" dirty="0" smtClean="0"/>
              <a:t>useful </a:t>
            </a:r>
            <a:r>
              <a:rPr lang="en-US" dirty="0"/>
              <a:t>for?</a:t>
            </a:r>
          </a:p>
          <a:p>
            <a:pPr lvl="1"/>
            <a:r>
              <a:rPr lang="en-US" dirty="0"/>
              <a:t>Making materials/services available in consistent way</a:t>
            </a:r>
          </a:p>
          <a:p>
            <a:pPr lvl="2"/>
            <a:r>
              <a:rPr lang="en-US" dirty="0"/>
              <a:t>Abstraction from implementation details</a:t>
            </a:r>
          </a:p>
          <a:p>
            <a:pPr lvl="1"/>
            <a:r>
              <a:rPr lang="en-US" dirty="0"/>
              <a:t>Allowing the creation of “derived products”</a:t>
            </a:r>
          </a:p>
          <a:p>
            <a:pPr lvl="2"/>
            <a:r>
              <a:rPr lang="en-US" dirty="0"/>
              <a:t>“Mashups”</a:t>
            </a:r>
            <a:r>
              <a:rPr lang="zh-TW" altLang="en-US" dirty="0"/>
              <a:t> </a:t>
            </a:r>
            <a:r>
              <a:rPr lang="en-US" altLang="zh-TW" dirty="0"/>
              <a:t>consisting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independently</a:t>
            </a:r>
            <a:r>
              <a:rPr lang="zh-TW" altLang="en-US" dirty="0"/>
              <a:t> </a:t>
            </a:r>
            <a:r>
              <a:rPr lang="en-US" altLang="zh-TW" dirty="0"/>
              <a:t>maintained</a:t>
            </a:r>
            <a:r>
              <a:rPr lang="zh-TW" altLang="en-US" dirty="0"/>
              <a:t> </a:t>
            </a:r>
            <a:r>
              <a:rPr lang="en-US" altLang="zh-TW" dirty="0" smtClean="0"/>
              <a:t>parts</a:t>
            </a:r>
          </a:p>
          <a:p>
            <a:pPr lvl="2"/>
            <a:r>
              <a:rPr lang="en-US" dirty="0" smtClean="0"/>
              <a:t>Mining and analysis of data</a:t>
            </a:r>
            <a:endParaRPr lang="en-US" dirty="0"/>
          </a:p>
          <a:p>
            <a:pPr lvl="1"/>
            <a:r>
              <a:rPr lang="en-US" dirty="0"/>
              <a:t>“Offloading” part of the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803"/>
            <a:ext cx="9144000" cy="50025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8282" y="3155795"/>
            <a:ext cx="7315201" cy="20629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Google Maps </a:t>
            </a:r>
            <a:r>
              <a:rPr lang="en-US" sz="2400" dirty="0" smtClean="0"/>
              <a:t>u</a:t>
            </a:r>
            <a:r>
              <a:rPr lang="en-US" altLang="zh-TW" sz="2400" dirty="0" smtClean="0"/>
              <a:t>ser interface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Allows access to Google-defined services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Google Maps API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Allows </a:t>
            </a:r>
            <a:r>
              <a:rPr lang="en-US" sz="2400" i="1" dirty="0" smtClean="0"/>
              <a:t>building upon </a:t>
            </a:r>
            <a:r>
              <a:rPr lang="en-US" sz="2400" dirty="0" smtClean="0"/>
              <a:t>Google’s map services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/>
              <a:t>Create things Google alone would never create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95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Google Maps + Housing Rental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956"/>
            <a:ext cx="9144000" cy="44722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8282" y="2720898"/>
            <a:ext cx="7315201" cy="38806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charset="0"/>
              <a:buChar char="•"/>
            </a:pPr>
            <a:r>
              <a:rPr lang="en-US" altLang="zh-TW" sz="2400" dirty="0"/>
              <a:t>Distribution</a:t>
            </a:r>
            <a:r>
              <a:rPr lang="zh-TW" altLang="en-US" sz="2400" dirty="0"/>
              <a:t> </a:t>
            </a:r>
            <a:r>
              <a:rPr lang="en-US" altLang="zh-TW" sz="2400" dirty="0"/>
              <a:t>of</a:t>
            </a:r>
            <a:r>
              <a:rPr lang="zh-TW" altLang="en-US" sz="2400" dirty="0"/>
              <a:t> </a:t>
            </a:r>
            <a:r>
              <a:rPr lang="en-US" altLang="zh-TW" sz="2400" dirty="0"/>
              <a:t>effort: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TW" sz="2400" dirty="0"/>
              <a:t>Google: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zh-TW" sz="2400" dirty="0"/>
              <a:t>has</a:t>
            </a:r>
            <a:r>
              <a:rPr lang="zh-TW" altLang="en-US" sz="2400" dirty="0"/>
              <a:t> </a:t>
            </a:r>
            <a:r>
              <a:rPr lang="en-US" altLang="zh-TW" sz="2400" dirty="0"/>
              <a:t>no</a:t>
            </a:r>
            <a:r>
              <a:rPr lang="zh-TW" altLang="en-US" sz="2400" dirty="0"/>
              <a:t> </a:t>
            </a:r>
            <a:r>
              <a:rPr lang="en-US" altLang="zh-TW" sz="2400" dirty="0"/>
              <a:t>control</a:t>
            </a:r>
            <a:r>
              <a:rPr lang="zh-TW" altLang="en-US" sz="2400" dirty="0"/>
              <a:t> </a:t>
            </a:r>
            <a:r>
              <a:rPr lang="en-US" altLang="zh-TW" sz="2400" dirty="0"/>
              <a:t>over</a:t>
            </a:r>
            <a:r>
              <a:rPr lang="zh-TW" altLang="en-US" sz="2400" dirty="0"/>
              <a:t> </a:t>
            </a:r>
            <a:r>
              <a:rPr lang="en-US" altLang="zh-TW" sz="2400" dirty="0"/>
              <a:t>apartment</a:t>
            </a:r>
            <a:r>
              <a:rPr lang="zh-TW" altLang="en-US" sz="2400" dirty="0"/>
              <a:t> </a:t>
            </a:r>
            <a:r>
              <a:rPr lang="en-US" altLang="zh-TW" sz="2400" dirty="0"/>
              <a:t>data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zh-TW" sz="2400" dirty="0"/>
              <a:t>maintains</a:t>
            </a:r>
            <a:r>
              <a:rPr lang="zh-TW" altLang="en-US" sz="2400" dirty="0"/>
              <a:t> </a:t>
            </a:r>
            <a:r>
              <a:rPr lang="en-US" altLang="zh-TW" sz="2400" dirty="0"/>
              <a:t>map</a:t>
            </a:r>
            <a:r>
              <a:rPr lang="zh-TW" altLang="en-US" sz="2400" dirty="0"/>
              <a:t> </a:t>
            </a:r>
            <a:r>
              <a:rPr lang="en-US" altLang="zh-TW" sz="2400" dirty="0"/>
              <a:t>data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map</a:t>
            </a:r>
            <a:r>
              <a:rPr lang="zh-TW" altLang="en-US" sz="2400" dirty="0"/>
              <a:t> </a:t>
            </a:r>
            <a:r>
              <a:rPr lang="en-US" altLang="zh-TW" sz="2400" dirty="0"/>
              <a:t>interface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TW" sz="2400" dirty="0"/>
              <a:t>Rental</a:t>
            </a:r>
            <a:r>
              <a:rPr lang="zh-TW" altLang="en-US" sz="2400" dirty="0"/>
              <a:t> </a:t>
            </a:r>
            <a:r>
              <a:rPr lang="en-US" altLang="zh-TW" sz="2400" dirty="0"/>
              <a:t>search company: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zh-TW" sz="2400" dirty="0"/>
              <a:t>has</a:t>
            </a:r>
            <a:r>
              <a:rPr lang="zh-TW" altLang="en-US" sz="2400" dirty="0"/>
              <a:t> </a:t>
            </a:r>
            <a:r>
              <a:rPr lang="en-US" altLang="zh-TW" sz="2400" dirty="0"/>
              <a:t>limited</a:t>
            </a:r>
            <a:r>
              <a:rPr lang="zh-TW" altLang="en-US" sz="2400" dirty="0"/>
              <a:t> </a:t>
            </a:r>
            <a:r>
              <a:rPr lang="en-US" altLang="zh-TW" sz="2400" dirty="0"/>
              <a:t>control</a:t>
            </a:r>
            <a:r>
              <a:rPr lang="zh-TW" altLang="en-US" sz="2400" dirty="0"/>
              <a:t> </a:t>
            </a:r>
            <a:r>
              <a:rPr lang="en-US" altLang="zh-TW" sz="2400" dirty="0"/>
              <a:t>over</a:t>
            </a:r>
            <a:r>
              <a:rPr lang="zh-TW" altLang="en-US" sz="2400" dirty="0"/>
              <a:t> </a:t>
            </a:r>
            <a:r>
              <a:rPr lang="en-US" altLang="zh-TW" sz="2400" dirty="0"/>
              <a:t>map</a:t>
            </a:r>
            <a:r>
              <a:rPr lang="zh-TW" altLang="en-US" sz="2400" dirty="0"/>
              <a:t> </a:t>
            </a:r>
            <a:r>
              <a:rPr lang="en-US" altLang="zh-TW" sz="2400" dirty="0"/>
              <a:t>data</a:t>
            </a:r>
            <a:r>
              <a:rPr lang="zh-TW" altLang="en-US" sz="2400" dirty="0"/>
              <a:t> </a:t>
            </a:r>
            <a:r>
              <a:rPr lang="en-US" altLang="zh-TW" sz="2400" dirty="0"/>
              <a:t>&amp;</a:t>
            </a:r>
            <a:r>
              <a:rPr lang="zh-TW" altLang="en-US" sz="2400" dirty="0"/>
              <a:t> </a:t>
            </a:r>
            <a:r>
              <a:rPr lang="en-US" altLang="zh-TW" sz="2400" dirty="0"/>
              <a:t>interface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zh-TW" sz="2400" dirty="0"/>
              <a:t>maintains</a:t>
            </a:r>
            <a:r>
              <a:rPr lang="zh-TW" altLang="en-US" sz="2400" dirty="0"/>
              <a:t> </a:t>
            </a:r>
            <a:r>
              <a:rPr lang="en-US" altLang="zh-TW" sz="2400" dirty="0"/>
              <a:t>apartment</a:t>
            </a:r>
            <a:r>
              <a:rPr lang="zh-TW" altLang="en-US" sz="2400" dirty="0"/>
              <a:t> </a:t>
            </a:r>
            <a:r>
              <a:rPr lang="en-US" altLang="zh-TW" sz="2400" dirty="0"/>
              <a:t>rental</a:t>
            </a:r>
            <a:r>
              <a:rPr lang="zh-TW" altLang="en-US" sz="2400" dirty="0"/>
              <a:t> </a:t>
            </a:r>
            <a:r>
              <a:rPr lang="en-US" altLang="zh-TW" sz="2400" dirty="0"/>
              <a:t>information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TW" sz="2400" dirty="0"/>
              <a:t>Resulting</a:t>
            </a:r>
            <a:r>
              <a:rPr lang="zh-TW" altLang="en-US" sz="2400" dirty="0"/>
              <a:t> </a:t>
            </a:r>
            <a:r>
              <a:rPr lang="en-US" altLang="zh-TW" sz="2400" dirty="0"/>
              <a:t>mashup</a:t>
            </a:r>
            <a:r>
              <a:rPr lang="zh-TW" altLang="en-US" sz="2400" dirty="0"/>
              <a:t> </a:t>
            </a:r>
            <a:r>
              <a:rPr lang="en-US" altLang="zh-TW" sz="2400" dirty="0"/>
              <a:t>is</a:t>
            </a:r>
            <a:r>
              <a:rPr lang="zh-TW" altLang="en-US" sz="2400" dirty="0"/>
              <a:t> </a:t>
            </a:r>
            <a:r>
              <a:rPr lang="en-US" altLang="zh-TW" sz="2400" dirty="0"/>
              <a:t>nevertheless</a:t>
            </a:r>
            <a:r>
              <a:rPr lang="zh-TW" altLang="en-US" sz="2400" dirty="0"/>
              <a:t> </a:t>
            </a:r>
            <a:r>
              <a:rPr lang="en-US" altLang="zh-TW" sz="2400" dirty="0"/>
              <a:t>a</a:t>
            </a:r>
            <a:r>
              <a:rPr lang="zh-TW" altLang="en-US" sz="2400" dirty="0"/>
              <a:t> </a:t>
            </a:r>
            <a:r>
              <a:rPr lang="en-US" altLang="zh-TW" sz="2400" dirty="0"/>
              <a:t>cohesive</a:t>
            </a:r>
            <a:r>
              <a:rPr lang="zh-TW" altLang="en-US" sz="2400" dirty="0"/>
              <a:t> </a:t>
            </a:r>
            <a:r>
              <a:rPr lang="en-US" altLang="zh-TW" sz="2400" dirty="0"/>
              <a:t>product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TW" sz="2400" dirty="0"/>
              <a:t>Works</a:t>
            </a:r>
            <a:r>
              <a:rPr lang="zh-TW" altLang="en-US" sz="2400" dirty="0"/>
              <a:t> </a:t>
            </a:r>
            <a:r>
              <a:rPr lang="en-US" altLang="zh-TW" sz="2400" dirty="0"/>
              <a:t>as</a:t>
            </a:r>
            <a:r>
              <a:rPr lang="zh-TW" altLang="en-US" sz="2400" dirty="0"/>
              <a:t> </a:t>
            </a:r>
            <a:r>
              <a:rPr lang="en-US" altLang="zh-TW" sz="2400" dirty="0"/>
              <a:t>if</a:t>
            </a:r>
            <a:r>
              <a:rPr lang="zh-TW" altLang="en-US" sz="2400" dirty="0"/>
              <a:t> </a:t>
            </a:r>
            <a:r>
              <a:rPr lang="en-US" altLang="zh-TW" sz="2400" dirty="0"/>
              <a:t>created</a:t>
            </a:r>
            <a:r>
              <a:rPr lang="zh-TW" altLang="en-US" sz="2400" dirty="0"/>
              <a:t> </a:t>
            </a:r>
            <a:r>
              <a:rPr lang="en-US" altLang="zh-TW" sz="2400" dirty="0"/>
              <a:t>by</a:t>
            </a:r>
            <a:r>
              <a:rPr lang="zh-TW" altLang="en-US" sz="2400" dirty="0"/>
              <a:t> </a:t>
            </a:r>
            <a:r>
              <a:rPr lang="en-US" altLang="zh-TW" sz="2400" dirty="0"/>
              <a:t>a</a:t>
            </a:r>
            <a:r>
              <a:rPr lang="zh-TW" altLang="en-US" sz="2400" dirty="0"/>
              <a:t> </a:t>
            </a:r>
            <a:r>
              <a:rPr lang="en-US" altLang="zh-TW" sz="2400" dirty="0"/>
              <a:t>single</a:t>
            </a:r>
            <a:r>
              <a:rPr lang="zh-TW" altLang="en-US" sz="2400" dirty="0"/>
              <a:t> </a:t>
            </a:r>
            <a:r>
              <a:rPr lang="en-US" altLang="zh-TW" sz="2400" dirty="0"/>
              <a:t>group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TW" sz="2400" dirty="0"/>
              <a:t>In</a:t>
            </a:r>
            <a:r>
              <a:rPr lang="zh-TW" altLang="en-US" sz="2400" dirty="0"/>
              <a:t> </a:t>
            </a:r>
            <a:r>
              <a:rPr lang="en-US" altLang="zh-TW" sz="2400" dirty="0"/>
              <a:t>fact</a:t>
            </a:r>
            <a:r>
              <a:rPr lang="zh-TW" altLang="en-US" sz="2400" dirty="0"/>
              <a:t> </a:t>
            </a:r>
            <a:r>
              <a:rPr lang="en-US" altLang="zh-TW" sz="2400" i="1" dirty="0"/>
              <a:t>maintained</a:t>
            </a:r>
            <a:r>
              <a:rPr lang="zh-TW" altLang="en-US" sz="2400" i="1" dirty="0"/>
              <a:t> </a:t>
            </a:r>
            <a:r>
              <a:rPr lang="en-US" altLang="zh-TW" sz="2400" dirty="0"/>
              <a:t>by</a:t>
            </a:r>
            <a:r>
              <a:rPr lang="zh-TW" altLang="en-US" sz="2400" dirty="0"/>
              <a:t> </a:t>
            </a:r>
            <a:r>
              <a:rPr lang="en-US" altLang="zh-TW" sz="2400" dirty="0"/>
              <a:t>two</a:t>
            </a:r>
            <a:r>
              <a:rPr lang="zh-TW" altLang="en-US" sz="2400" dirty="0"/>
              <a:t> </a:t>
            </a:r>
            <a:r>
              <a:rPr lang="en-US" altLang="zh-TW" sz="2400" dirty="0"/>
              <a:t>independent</a:t>
            </a:r>
            <a:r>
              <a:rPr lang="zh-TW" altLang="en-US" sz="2400" dirty="0"/>
              <a:t> </a:t>
            </a:r>
            <a:r>
              <a:rPr lang="en-US" altLang="zh-TW" sz="2400" dirty="0"/>
              <a:t>groups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50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Maps + Disease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83FC-CBA1-8548-9EAF-6F865CD306C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217801" cy="4938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919664"/>
            <a:ext cx="8441473" cy="34366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charset="0"/>
              <a:buChar char="•"/>
            </a:pPr>
            <a:r>
              <a:rPr lang="en-US" altLang="zh-TW" sz="2400" dirty="0"/>
              <a:t>Economies</a:t>
            </a:r>
            <a:r>
              <a:rPr lang="zh-TW" altLang="en-US" sz="2400" dirty="0"/>
              <a:t> </a:t>
            </a:r>
            <a:r>
              <a:rPr lang="en-US" altLang="zh-TW" sz="2400" dirty="0"/>
              <a:t>of</a:t>
            </a:r>
            <a:r>
              <a:rPr lang="zh-TW" altLang="en-US" sz="2400" dirty="0"/>
              <a:t> </a:t>
            </a:r>
            <a:r>
              <a:rPr lang="en-US" altLang="zh-TW" sz="2400" dirty="0"/>
              <a:t>scale: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TW" sz="2400" dirty="0"/>
              <a:t>Google: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zh-TW" sz="2400" dirty="0"/>
              <a:t>concentrates</a:t>
            </a:r>
            <a:r>
              <a:rPr lang="zh-TW" altLang="en-US" sz="2400" dirty="0"/>
              <a:t> </a:t>
            </a:r>
            <a:r>
              <a:rPr lang="en-US" altLang="zh-TW" sz="2400" dirty="0"/>
              <a:t>on</a:t>
            </a:r>
            <a:r>
              <a:rPr lang="zh-TW" altLang="en-US" sz="2400" dirty="0"/>
              <a:t> </a:t>
            </a:r>
            <a:r>
              <a:rPr lang="en-US" altLang="zh-TW" sz="2400" dirty="0"/>
              <a:t>one</a:t>
            </a:r>
            <a:r>
              <a:rPr lang="zh-TW" altLang="en-US" sz="2400" dirty="0"/>
              <a:t> </a:t>
            </a:r>
            <a:r>
              <a:rPr lang="en-US" altLang="zh-TW" sz="2400" dirty="0"/>
              <a:t>thing</a:t>
            </a:r>
            <a:r>
              <a:rPr lang="zh-TW" altLang="en-US" sz="2400" dirty="0"/>
              <a:t> </a:t>
            </a:r>
            <a:r>
              <a:rPr lang="en-US" altLang="zh-TW" sz="2400" i="1" dirty="0"/>
              <a:t>only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en-US" altLang="zh-TW" sz="2400" dirty="0"/>
              <a:t>maps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TW" sz="2400" dirty="0"/>
              <a:t>Other</a:t>
            </a:r>
            <a:r>
              <a:rPr lang="zh-TW" altLang="en-US" sz="2400" dirty="0"/>
              <a:t> </a:t>
            </a:r>
            <a:r>
              <a:rPr lang="en-US" altLang="zh-TW" sz="2400" dirty="0"/>
              <a:t>groups: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zh-TW" sz="2400" dirty="0"/>
              <a:t>concentrate</a:t>
            </a:r>
            <a:r>
              <a:rPr lang="zh-TW" altLang="en-US" sz="2400" dirty="0"/>
              <a:t> </a:t>
            </a:r>
            <a:r>
              <a:rPr lang="en-US" altLang="zh-TW" sz="2400" dirty="0"/>
              <a:t>on</a:t>
            </a:r>
            <a:r>
              <a:rPr lang="zh-TW" altLang="en-US" sz="2400" dirty="0"/>
              <a:t> </a:t>
            </a:r>
            <a:r>
              <a:rPr lang="en-US" altLang="zh-TW" sz="2400" dirty="0"/>
              <a:t>their</a:t>
            </a:r>
            <a:r>
              <a:rPr lang="zh-TW" altLang="en-US" sz="2400" dirty="0"/>
              <a:t> </a:t>
            </a:r>
            <a:r>
              <a:rPr lang="en-US" altLang="zh-TW" sz="2400" dirty="0"/>
              <a:t>own</a:t>
            </a:r>
            <a:r>
              <a:rPr lang="zh-TW" altLang="en-US" sz="2400" dirty="0"/>
              <a:t> </a:t>
            </a:r>
            <a:r>
              <a:rPr lang="en-US" altLang="zh-TW" sz="2400" dirty="0"/>
              <a:t>content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zh-TW" sz="2400" dirty="0"/>
              <a:t>benefit</a:t>
            </a:r>
            <a:r>
              <a:rPr lang="zh-TW" altLang="en-US" sz="2400" dirty="0"/>
              <a:t> </a:t>
            </a:r>
            <a:r>
              <a:rPr lang="en-US" altLang="zh-TW" sz="2400" dirty="0"/>
              <a:t>from</a:t>
            </a:r>
            <a:r>
              <a:rPr lang="zh-TW" altLang="en-US" sz="2400" dirty="0"/>
              <a:t> </a:t>
            </a:r>
            <a:r>
              <a:rPr lang="en-US" altLang="zh-TW" sz="2400" dirty="0"/>
              <a:t>centralization</a:t>
            </a:r>
            <a:r>
              <a:rPr lang="zh-TW" altLang="en-US" sz="2400" dirty="0"/>
              <a:t> </a:t>
            </a:r>
            <a:r>
              <a:rPr lang="en-US" altLang="zh-TW" sz="2400" dirty="0"/>
              <a:t>of</a:t>
            </a:r>
            <a:r>
              <a:rPr lang="zh-TW" altLang="en-US" sz="2400" dirty="0"/>
              <a:t> </a:t>
            </a:r>
            <a:r>
              <a:rPr lang="en-US" altLang="zh-TW" sz="2400" dirty="0"/>
              <a:t>map-related</a:t>
            </a:r>
            <a:r>
              <a:rPr lang="zh-TW" altLang="en-US" sz="2400" dirty="0"/>
              <a:t> </a:t>
            </a:r>
            <a:r>
              <a:rPr lang="en-US" altLang="zh-TW" sz="2400" dirty="0"/>
              <a:t>code</a:t>
            </a:r>
            <a:r>
              <a:rPr lang="zh-TW" altLang="en-US" sz="2400" dirty="0"/>
              <a:t> </a:t>
            </a:r>
            <a:r>
              <a:rPr lang="en-US" altLang="zh-TW" sz="2400" dirty="0"/>
              <a:t>&amp;</a:t>
            </a:r>
            <a:r>
              <a:rPr lang="zh-TW" altLang="en-US" sz="2400" dirty="0"/>
              <a:t> </a:t>
            </a:r>
            <a:r>
              <a:rPr lang="en-US" altLang="zh-TW" sz="2400" dirty="0"/>
              <a:t>data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TW" sz="2400" dirty="0"/>
              <a:t>Lower barriers to entry for subsequent projects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Not a closed, one-off collaboration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Instead: an </a:t>
            </a:r>
            <a:r>
              <a:rPr lang="en-US" sz="2400" i="1" dirty="0"/>
              <a:t>open invitation </a:t>
            </a:r>
            <a:r>
              <a:rPr lang="en-US" sz="2400" dirty="0"/>
              <a:t>to others to collaborate</a:t>
            </a:r>
          </a:p>
        </p:txBody>
      </p:sp>
    </p:spTree>
    <p:extLst>
      <p:ext uri="{BB962C8B-B14F-4D97-AF65-F5344CB8AC3E}">
        <p14:creationId xmlns:p14="http://schemas.microsoft.com/office/powerpoint/2010/main" val="20736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T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CTP.pptx</Template>
  <TotalTime>89399</TotalTime>
  <Words>582</Words>
  <Application>Microsoft Macintosh PowerPoint</Application>
  <PresentationFormat>On-screen Show (4:3)</PresentationFormat>
  <Paragraphs>135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新細明體</vt:lpstr>
      <vt:lpstr>Arial</vt:lpstr>
      <vt:lpstr>CTP</vt:lpstr>
      <vt:lpstr>Cyberinfrastructure in practice</vt:lpstr>
      <vt:lpstr>Overview</vt:lpstr>
      <vt:lpstr>PowerPoint Presentation</vt:lpstr>
      <vt:lpstr>Infrastructure in the humanities</vt:lpstr>
      <vt:lpstr>Types of humanities infrastructure</vt:lpstr>
      <vt:lpstr>Application Programming Interfaces</vt:lpstr>
      <vt:lpstr>Google Maps</vt:lpstr>
      <vt:lpstr>Google Maps + Housing Rental Data</vt:lpstr>
      <vt:lpstr>Google Maps + Disease Data</vt:lpstr>
      <vt:lpstr>APIs in practice: ctext API</vt:lpstr>
      <vt:lpstr>APIs in practice: ctext API</vt:lpstr>
      <vt:lpstr>APIs in the humanities</vt:lpstr>
      <vt:lpstr>Cyberinfrastructure: challenges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Donald Sturgeon</dc:creator>
  <cp:lastModifiedBy>Donald Sturgeon</cp:lastModifiedBy>
  <cp:revision>743</cp:revision>
  <cp:lastPrinted>2017-09-10T07:35:14Z</cp:lastPrinted>
  <dcterms:created xsi:type="dcterms:W3CDTF">2015-10-12T19:17:35Z</dcterms:created>
  <dcterms:modified xsi:type="dcterms:W3CDTF">2018-03-12T08:47:49Z</dcterms:modified>
</cp:coreProperties>
</file>